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sldIdLst>
    <p:sldId id="256" r:id="rId2"/>
    <p:sldId id="257" r:id="rId3"/>
    <p:sldId id="272" r:id="rId4"/>
    <p:sldId id="283" r:id="rId5"/>
    <p:sldId id="279" r:id="rId6"/>
    <p:sldId id="280" r:id="rId7"/>
    <p:sldId id="291" r:id="rId8"/>
    <p:sldId id="271" r:id="rId9"/>
    <p:sldId id="282" r:id="rId10"/>
    <p:sldId id="274" r:id="rId11"/>
    <p:sldId id="277" r:id="rId12"/>
    <p:sldId id="276" r:id="rId13"/>
    <p:sldId id="290" r:id="rId14"/>
    <p:sldId id="26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4660"/>
  </p:normalViewPr>
  <p:slideViewPr>
    <p:cSldViewPr>
      <p:cViewPr>
        <p:scale>
          <a:sx n="100" d="100"/>
          <a:sy n="100" d="100"/>
        </p:scale>
        <p:origin x="-132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D363A7-8BB8-49F7-9E50-0E55DED88333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B778240-220D-4181-88A6-4A29D3D3B6F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9633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338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fi-FI" noProof="0" smtClean="0"/>
              <a:t>Muokkaa perustyyl. napsautt.</a:t>
            </a:r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i-FI" noProof="0" smtClean="0"/>
              <a:t>Muokkaa alaotsikon perustyyliä napsautt.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A0E76-6875-4546-B4D2-665F1D5348E2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87F2D-BC1D-48E9-9F2F-AF3C61CE9E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37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60E70-D510-41E4-8C9C-6A495D5293D9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F45BF-2E2F-4473-9009-223F5609BF1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095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38FB-3669-4456-B39D-019D53DC32E2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5D81D-080C-49B6-B7F8-E4560082DD3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996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76C02-69EC-4F8C-94B3-6B1B1C960AC2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B3D17-5718-4C8D-88C9-E2254180FB6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662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1B8D6-28C6-4800-8988-D342C129D323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D11A8-0229-4920-96C5-DA1047FFA29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729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75654-B339-4605-B305-870FC651B2E7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227E9-5B79-4C31-9901-E1E58ED832B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088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10E4-62AD-43E7-9EC1-7BD8EE7E38F0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7D39F-A2D1-475A-86A1-95A0CA2D1C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823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ECD04-B4D6-4F36-BF60-E25F630DA22E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0DC3E-3C31-4F98-BEF4-24AC62D50B1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938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FF544-8570-495E-8FE0-2E88EFB205F1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DFE3E-2F4D-414A-ACDA-94E704AE05C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998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E204F-0BCC-4132-8DAC-B2CB2B565BE9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34054-EF00-44AD-8A8C-BAEEC028DA8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11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B971A-7345-41F6-98E8-A7B54F8FF69D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B0321-1B1D-4C6D-9CD2-FCBDB016A71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597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454D7792-6CE9-4F0B-B22A-540DBB0382D8}" type="datetimeFigureOut">
              <a:rPr lang="fi-FI"/>
              <a:pPr>
                <a:defRPr/>
              </a:pPr>
              <a:t>20.1.2014</a:t>
            </a:fld>
            <a:endParaRPr lang="fi-FI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4764AEC-F981-4A9C-92AF-B913700CF20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27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327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327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327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</p:grpSp>
        <p:sp>
          <p:nvSpPr>
            <p:cNvPr id="327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327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327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s.fi/" TargetMode="External"/><Relationship Id="rId2" Type="http://schemas.openxmlformats.org/officeDocument/2006/relationships/hyperlink" Target="http://www.ppshp.fi/psykiatri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oukomiettunen.net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oulu.fi/yliopisto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990600"/>
            <a:ext cx="8686800" cy="3276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Pohjois-Suomen syntymäkohortit </a:t>
            </a:r>
            <a:br>
              <a:rPr lang="en-US" smtClean="0"/>
            </a:br>
            <a:r>
              <a:rPr lang="en-US" smtClean="0"/>
              <a:t>- Psykoositutkimukset</a:t>
            </a:r>
            <a:r>
              <a:rPr lang="en-US" sz="540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4267200"/>
            <a:ext cx="73152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400" b="1" dirty="0" err="1" smtClean="0"/>
              <a:t>Tutkimuksen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esittely</a:t>
            </a:r>
            <a:r>
              <a:rPr lang="en-US" sz="2400" b="1" dirty="0" smtClean="0"/>
              <a:t> 22.1.2014</a:t>
            </a:r>
          </a:p>
          <a:p>
            <a:pPr marL="0" indent="0" algn="ctr" eaLnBrk="1" hangingPunct="1">
              <a:buNone/>
              <a:defRPr/>
            </a:pPr>
            <a:r>
              <a:rPr lang="en-US" sz="2400" dirty="0" smtClean="0"/>
              <a:t>Jouko Miettunen, </a:t>
            </a:r>
            <a:r>
              <a:rPr lang="en-US" sz="2400" dirty="0" err="1" smtClean="0"/>
              <a:t>kliinisen</a:t>
            </a:r>
            <a:r>
              <a:rPr lang="en-US" sz="2400" dirty="0" smtClean="0"/>
              <a:t> </a:t>
            </a:r>
            <a:r>
              <a:rPr lang="en-US" sz="2400" dirty="0" err="1"/>
              <a:t>epidemiologian</a:t>
            </a:r>
            <a:r>
              <a:rPr lang="en-US" sz="2400" dirty="0"/>
              <a:t> </a:t>
            </a:r>
            <a:r>
              <a:rPr lang="en-US" sz="2400" dirty="0" err="1"/>
              <a:t>professori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400" dirty="0" err="1" smtClean="0"/>
              <a:t>Psykiatrian</a:t>
            </a:r>
            <a:r>
              <a:rPr lang="en-US" sz="2400" dirty="0" smtClean="0"/>
              <a:t> </a:t>
            </a:r>
            <a:r>
              <a:rPr lang="en-US" sz="2400" dirty="0" err="1" smtClean="0"/>
              <a:t>klinikka</a:t>
            </a:r>
            <a:r>
              <a:rPr lang="en-US" sz="2400" dirty="0" smtClean="0"/>
              <a:t>, Oulun </a:t>
            </a:r>
            <a:r>
              <a:rPr lang="en-US" sz="2400" dirty="0" err="1" smtClean="0"/>
              <a:t>yliopisto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228600"/>
            <a:ext cx="9242426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084638"/>
            <a:ext cx="5181600" cy="26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76200"/>
            <a:ext cx="911542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590800"/>
            <a:ext cx="9115425" cy="417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304800"/>
            <a:ext cx="8839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 smtClean="0"/>
              <a:t>Syventävät työt ja väitöstutkimukset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i-FI" sz="2800" dirty="0" smtClean="0"/>
              <a:t>Voi aloittaa milloin vain!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i-FI" sz="2800" dirty="0" smtClean="0"/>
              <a:t>Kirjallisuuskatsaus aiheesta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i-FI" sz="2800" dirty="0" smtClean="0"/>
              <a:t>Oma aineisto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i-FI" sz="2800" dirty="0" smtClean="0"/>
              <a:t>Koulutusta </a:t>
            </a:r>
            <a:r>
              <a:rPr lang="fi-FI" sz="2800" dirty="0" smtClean="0"/>
              <a:t>tutkimukseen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i-FI" sz="2800" dirty="0" smtClean="0"/>
              <a:t>Hyvää ohjausta!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fi-FI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i-FI" sz="2800" dirty="0" smtClean="0"/>
              <a:t>Lisätietoa: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i-FI" sz="2800" dirty="0" err="1" smtClean="0">
                <a:hlinkClick r:id="rId2"/>
              </a:rPr>
              <a:t>www.ppshp.fi/psykiatria</a:t>
            </a:r>
            <a:endParaRPr lang="fi-FI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i-FI" sz="2800" dirty="0" err="1" smtClean="0">
                <a:hlinkClick r:id="rId3"/>
              </a:rPr>
              <a:t>www.opes.fi</a:t>
            </a:r>
            <a:endParaRPr lang="fi-FI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i-FI" sz="2800" dirty="0" err="1" smtClean="0">
                <a:hlinkClick r:id="rId4"/>
              </a:rPr>
              <a:t>www.joukomiettunen.net</a:t>
            </a:r>
            <a:r>
              <a:rPr lang="fi-FI" sz="2800" dirty="0" smtClean="0"/>
              <a:t> (</a:t>
            </a:r>
            <a:r>
              <a:rPr lang="fi-FI" sz="2800" dirty="0" err="1" smtClean="0"/>
              <a:t>jouko.miettunen@oulu.fi</a:t>
            </a:r>
            <a:r>
              <a:rPr lang="fi-FI" sz="2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fi-FI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fi-FI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fi-FI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Muita tutkimusaiheita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Psykiatrian tulosyksikön projektiluettelo</a:t>
            </a:r>
          </a:p>
          <a:p>
            <a:pPr lvl="1">
              <a:defRPr/>
            </a:pPr>
            <a:r>
              <a:rPr lang="fi-FI" dirty="0" err="1" smtClean="0">
                <a:effectLst/>
              </a:rPr>
              <a:t>www.ppshp.fi/psykiatria</a:t>
            </a:r>
            <a:r>
              <a:rPr lang="fi-FI" dirty="0" smtClean="0"/>
              <a:t> &gt; tieteellinen tutkimus </a:t>
            </a:r>
          </a:p>
          <a:p>
            <a:pPr>
              <a:defRPr/>
            </a:pPr>
            <a:r>
              <a:rPr lang="fi-FI" dirty="0" smtClean="0"/>
              <a:t>Päihteet ja muut riippuvuudet</a:t>
            </a:r>
          </a:p>
          <a:p>
            <a:pPr lvl="1">
              <a:defRPr/>
            </a:pPr>
            <a:r>
              <a:rPr lang="fi-FI" dirty="0" smtClean="0"/>
              <a:t>Kohortti -86: äidin raskaudenaikainen tupakointi (</a:t>
            </a:r>
            <a:r>
              <a:rPr lang="fi-FI" dirty="0" err="1" smtClean="0"/>
              <a:t>Prof</a:t>
            </a:r>
            <a:r>
              <a:rPr lang="fi-FI" dirty="0" smtClean="0"/>
              <a:t> Juha Veijola)</a:t>
            </a:r>
          </a:p>
          <a:p>
            <a:pPr>
              <a:defRPr/>
            </a:pPr>
            <a:r>
              <a:rPr lang="fi-FI" dirty="0" smtClean="0"/>
              <a:t>Rikollisuus, itsemurhat </a:t>
            </a:r>
            <a:r>
              <a:rPr lang="fi-FI" dirty="0"/>
              <a:t>(</a:t>
            </a:r>
            <a:r>
              <a:rPr lang="fi-FI" dirty="0" err="1"/>
              <a:t>Prof</a:t>
            </a:r>
            <a:r>
              <a:rPr lang="fi-FI" dirty="0"/>
              <a:t> Pirkko Räsänen)</a:t>
            </a:r>
          </a:p>
          <a:p>
            <a:pPr>
              <a:defRPr/>
            </a:pPr>
            <a:r>
              <a:rPr lang="fi-FI" dirty="0" smtClean="0"/>
              <a:t>Masennus</a:t>
            </a:r>
          </a:p>
          <a:p>
            <a:pPr>
              <a:defRPr/>
            </a:pPr>
            <a:r>
              <a:rPr lang="fi-FI" dirty="0" smtClean="0"/>
              <a:t>Persoonallisuus</a:t>
            </a:r>
          </a:p>
          <a:p>
            <a:pPr>
              <a:defRPr/>
            </a:pPr>
            <a:r>
              <a:rPr lang="fi-FI" dirty="0" smtClean="0"/>
              <a:t>jne.</a:t>
            </a:r>
          </a:p>
          <a:p>
            <a:pPr>
              <a:defRPr/>
            </a:pPr>
            <a:endParaRPr lang="fi-FI" dirty="0" smtClean="0"/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815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Kohortin</a:t>
            </a:r>
            <a:r>
              <a:rPr lang="en-US" dirty="0" smtClean="0"/>
              <a:t> </a:t>
            </a:r>
            <a:r>
              <a:rPr lang="en-US" dirty="0" err="1" smtClean="0"/>
              <a:t>psykoositutkijat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838200"/>
            <a:ext cx="4795246" cy="5791200"/>
          </a:xfrm>
        </p:spPr>
        <p:txBody>
          <a:bodyPr/>
          <a:lstStyle/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b="1" u="sng" dirty="0" err="1" smtClean="0"/>
              <a:t>Psykiatrian</a:t>
            </a:r>
            <a:r>
              <a:rPr lang="fr-FR" sz="1800" b="1" u="sng" dirty="0" smtClean="0"/>
              <a:t> </a:t>
            </a:r>
            <a:r>
              <a:rPr lang="fr-FR" sz="1800" b="1" u="sng" dirty="0" err="1" smtClean="0"/>
              <a:t>klinikka</a:t>
            </a:r>
            <a:r>
              <a:rPr lang="fr-FR" sz="1800" b="1" u="sng" dirty="0" smtClean="0"/>
              <a:t>, Oulu</a:t>
            </a:r>
            <a:endParaRPr lang="fr-FR" sz="1800" b="1" dirty="0" smtClean="0"/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err="1" smtClean="0"/>
              <a:t>Professori</a:t>
            </a:r>
            <a:r>
              <a:rPr lang="fr-FR" sz="1800" dirty="0" smtClean="0"/>
              <a:t> Juha Veijola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err="1" smtClean="0"/>
              <a:t>Professori</a:t>
            </a:r>
            <a:r>
              <a:rPr lang="fr-FR" sz="1800" dirty="0" smtClean="0"/>
              <a:t> Jouko Miettunen</a:t>
            </a:r>
          </a:p>
          <a:p>
            <a:pPr eaLnBrk="1" hangingPunct="1">
              <a:lnSpc>
                <a:spcPts val="2600"/>
              </a:lnSpc>
              <a:buNone/>
              <a:defRPr/>
            </a:pPr>
            <a:r>
              <a:rPr lang="fr-FR" sz="1800" dirty="0" err="1" smtClean="0"/>
              <a:t>Emer</a:t>
            </a:r>
            <a:r>
              <a:rPr lang="fr-FR" sz="1800" dirty="0" smtClean="0"/>
              <a:t>. Prof. </a:t>
            </a:r>
            <a:r>
              <a:rPr lang="fr-FR" sz="1800" dirty="0"/>
              <a:t>Matti Isohanni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err="1" smtClean="0"/>
              <a:t>Dosentti</a:t>
            </a:r>
            <a:r>
              <a:rPr lang="fr-FR" sz="1800" dirty="0" smtClean="0"/>
              <a:t> Erika Jääskeläinen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err="1" smtClean="0"/>
              <a:t>Dosentti</a:t>
            </a:r>
            <a:r>
              <a:rPr lang="fr-FR" sz="1800" dirty="0" smtClean="0"/>
              <a:t> Pirjo Mäki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smtClean="0"/>
              <a:t>FT Marianne Haapea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smtClean="0"/>
              <a:t>LT Matti Penttilä, Kristiina Moilanen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smtClean="0"/>
              <a:t>LL Jenni Koivukangas, Tiina Taka-</a:t>
            </a:r>
            <a:r>
              <a:rPr lang="fr-FR" sz="1800" dirty="0" err="1" smtClean="0"/>
              <a:t>Eilola</a:t>
            </a:r>
            <a:r>
              <a:rPr lang="fr-FR" sz="1800" dirty="0" smtClean="0"/>
              <a:t>, Tuomas Jukuri, Jani Moilanen, Emmi Keskinen, Pauliina Juola, Anja Husa, Hugh Ramsay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smtClean="0"/>
              <a:t>FM Sari </a:t>
            </a:r>
            <a:r>
              <a:rPr lang="fr-FR" sz="1800" dirty="0" err="1" smtClean="0"/>
              <a:t>Mukkala</a:t>
            </a:r>
            <a:r>
              <a:rPr lang="fr-FR" sz="1800" dirty="0" smtClean="0"/>
              <a:t>, Irina </a:t>
            </a:r>
            <a:r>
              <a:rPr lang="fr-FR" sz="1800" dirty="0" err="1" smtClean="0"/>
              <a:t>Rannikko</a:t>
            </a:r>
            <a:r>
              <a:rPr lang="fr-FR" sz="1800" dirty="0" smtClean="0"/>
              <a:t>, Svetlana Filatova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smtClean="0"/>
              <a:t>LK Ina Rissanen, Sanna </a:t>
            </a:r>
            <a:r>
              <a:rPr lang="fr-FR" sz="1800" dirty="0" err="1" smtClean="0"/>
              <a:t>Huhtaniska</a:t>
            </a:r>
            <a:r>
              <a:rPr lang="fr-FR" sz="1800" dirty="0" smtClean="0"/>
              <a:t>, Tiina-Mari Paaso, Eetu Oinas, Juha </a:t>
            </a:r>
            <a:r>
              <a:rPr lang="fr-FR" sz="1800" dirty="0" err="1" smtClean="0"/>
              <a:t>Käkelä</a:t>
            </a:r>
            <a:endParaRPr lang="fr-FR" sz="1800" dirty="0" smtClean="0"/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r>
              <a:rPr lang="fr-FR" sz="1800" dirty="0" smtClean="0"/>
              <a:t>+ </a:t>
            </a:r>
            <a:r>
              <a:rPr lang="fr-FR" sz="1800" dirty="0" err="1" smtClean="0"/>
              <a:t>runsaasti</a:t>
            </a:r>
            <a:r>
              <a:rPr lang="fr-FR" sz="1800" dirty="0" smtClean="0"/>
              <a:t> </a:t>
            </a:r>
            <a:r>
              <a:rPr lang="fr-FR" sz="1800" dirty="0" err="1" smtClean="0"/>
              <a:t>syventävien</a:t>
            </a:r>
            <a:r>
              <a:rPr lang="fr-FR" sz="1800" dirty="0" smtClean="0"/>
              <a:t> </a:t>
            </a:r>
            <a:r>
              <a:rPr lang="fr-FR" sz="1800" dirty="0" err="1" smtClean="0"/>
              <a:t>tekijöitä</a:t>
            </a:r>
            <a:r>
              <a:rPr lang="fr-FR" sz="1800" dirty="0" smtClean="0"/>
              <a:t>!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endParaRPr lang="fr-FR" sz="1800" dirty="0" smtClean="0"/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  <a:defRPr/>
            </a:pPr>
            <a:endParaRPr lang="fr-FR" sz="1050" dirty="0" smtClean="0"/>
          </a:p>
          <a:p>
            <a:pPr eaLnBrk="1" hangingPunct="1">
              <a:lnSpc>
                <a:spcPts val="2600"/>
              </a:lnSpc>
              <a:defRPr/>
            </a:pPr>
            <a:endParaRPr lang="en-US" sz="2400" dirty="0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947646" y="1882775"/>
            <a:ext cx="4158254" cy="442685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lnSpc>
                <a:spcPts val="2600"/>
              </a:lnSpc>
              <a:defRPr/>
            </a:pPr>
            <a:r>
              <a:rPr lang="fr-FR" sz="2000" b="1" u="sng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Yhteistyökumppaneita</a:t>
            </a:r>
            <a:r>
              <a:rPr lang="fr-FR" sz="20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lnSpc>
                <a:spcPts val="2600"/>
              </a:lnSpc>
              <a:defRPr/>
            </a:pPr>
            <a:r>
              <a:rPr lang="fr-FR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Oulun </a:t>
            </a: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yliopisto</a:t>
            </a:r>
            <a:r>
              <a:rPr lang="fr-FR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>
              <a:lnSpc>
                <a:spcPts val="2600"/>
              </a:lnSpc>
              <a:buFontTx/>
              <a:buChar char="-"/>
              <a:defRPr/>
            </a:pP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radiologia</a:t>
            </a:r>
            <a:endParaRPr lang="fr-F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ts val="2600"/>
              </a:lnSpc>
              <a:buFontTx/>
              <a:buChar char="-"/>
              <a:defRPr/>
            </a:pP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terveystieteet</a:t>
            </a:r>
            <a:endParaRPr lang="fr-F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2600"/>
              </a:lnSpc>
              <a:defRPr/>
            </a:pP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Itä-Suomen</a:t>
            </a:r>
            <a:r>
              <a:rPr lang="fr-FR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yliopisto</a:t>
            </a:r>
            <a:endParaRPr lang="fr-F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2600"/>
              </a:lnSpc>
              <a:defRPr/>
            </a:pP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Tampereen</a:t>
            </a:r>
            <a:r>
              <a:rPr lang="fr-FR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yliopisto</a:t>
            </a:r>
            <a:endParaRPr lang="fr-F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2600"/>
              </a:lnSpc>
              <a:defRPr/>
            </a:pP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Turun</a:t>
            </a:r>
            <a:r>
              <a:rPr lang="fr-FR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yliopisto</a:t>
            </a:r>
            <a:endParaRPr lang="fr-F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2600"/>
              </a:lnSpc>
              <a:defRPr/>
            </a:pP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Helsingin</a:t>
            </a:r>
            <a:r>
              <a:rPr lang="fr-FR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r-FR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yliopisto</a:t>
            </a:r>
            <a:endParaRPr lang="fr-F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2600"/>
              </a:lnSpc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Terveyden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ja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Hyvinvoinnin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laitos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2600"/>
              </a:lnSpc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University of Cambridge, UK</a:t>
            </a:r>
          </a:p>
          <a:p>
            <a:pPr>
              <a:lnSpc>
                <a:spcPts val="2600"/>
              </a:lnSpc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Imperial College London, UK</a:t>
            </a:r>
          </a:p>
          <a:p>
            <a:pPr>
              <a:lnSpc>
                <a:spcPts val="2600"/>
              </a:lnSpc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University of Georgia, USA</a:t>
            </a:r>
          </a:p>
          <a:p>
            <a:pPr>
              <a:lnSpc>
                <a:spcPts val="2600"/>
              </a:lnSpc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University of Texas Southwestern, 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USA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" name="Picture 6" descr="University of Oul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403" y="889000"/>
            <a:ext cx="3671047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/>
            <a:fld id="{17340C92-7C83-44D5-8EED-374F42241586}" type="slidenum">
              <a:rPr lang="fi-FI" sz="1400">
                <a:latin typeface="Arial" charset="0"/>
                <a:cs typeface="Arial" charset="0"/>
              </a:rPr>
              <a:pPr algn="r" eaLnBrk="1" hangingPunct="1"/>
              <a:t>2</a:t>
            </a:fld>
            <a:endParaRPr lang="fi-FI" sz="1400">
              <a:latin typeface="Arial" charset="0"/>
              <a:cs typeface="Arial" charset="0"/>
            </a:endParaRPr>
          </a:p>
        </p:txBody>
      </p:sp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504825" y="-228600"/>
            <a:ext cx="838835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fi-FI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Pohjois-Suomen 1966 syntymäkohortti</a:t>
            </a:r>
          </a:p>
        </p:txBody>
      </p:sp>
      <p:sp>
        <p:nvSpPr>
          <p:cNvPr id="4100" name="Rectangle 12"/>
          <p:cNvSpPr>
            <a:spLocks noChangeArrowheads="1"/>
          </p:cNvSpPr>
          <p:nvPr/>
        </p:nvSpPr>
        <p:spPr bwMode="auto">
          <a:xfrm>
            <a:off x="4427538" y="6321425"/>
            <a:ext cx="3849687" cy="4000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kumimoji="1" lang="fi-FI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http://www.oulu.fi/nfbc/</a:t>
            </a:r>
            <a:endParaRPr kumimoji="1" lang="en-GB" sz="20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219200" y="609600"/>
            <a:ext cx="7058025" cy="4537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Laskettu aika 1.1.-31.12.1966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Elossa syntyi 12058 lasta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Tietoa raskaudesta ja kehityksestä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14 </a:t>
            </a:r>
            <a:r>
              <a:rPr lang="fi-FI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vuotiaana</a:t>
            </a: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kyselylomakkeita elämäntavoista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 </a:t>
            </a:r>
            <a:r>
              <a:rPr lang="fi-FI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vuotiaana</a:t>
            </a: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kyselylomakkeita ja kliininen tutkimus lapsille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Menossa </a:t>
            </a: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laaja 46-vuotistutkimus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Runsaasti rekisteritietoa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Psykoositutkimukset 34- ja 43-vuotiaana (MRI, kognitio, haastattelu, lomakkeet)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mtClean="0"/>
              <a:t>Skitsofrenia ja muut psykoosit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 smtClean="0"/>
              <a:t>Tapaus-verrokkitutkimus 34- ja 43-vuotiaana</a:t>
            </a:r>
          </a:p>
          <a:p>
            <a:pPr lvl="1" eaLnBrk="1" hangingPunct="1">
              <a:defRPr/>
            </a:pPr>
            <a:r>
              <a:rPr lang="fi-FI" dirty="0" smtClean="0"/>
              <a:t>Aivojen </a:t>
            </a:r>
            <a:r>
              <a:rPr lang="fi-FI" dirty="0" err="1" smtClean="0"/>
              <a:t>MRI-tutkimus</a:t>
            </a:r>
            <a:r>
              <a:rPr lang="fi-FI" dirty="0" smtClean="0"/>
              <a:t> (rakenne ja toiminta)</a:t>
            </a:r>
          </a:p>
          <a:p>
            <a:pPr lvl="1" eaLnBrk="1" hangingPunct="1">
              <a:defRPr/>
            </a:pPr>
            <a:r>
              <a:rPr lang="fi-FI" dirty="0" smtClean="0"/>
              <a:t>Kognitio</a:t>
            </a:r>
          </a:p>
          <a:p>
            <a:pPr lvl="1" eaLnBrk="1" hangingPunct="1">
              <a:defRPr/>
            </a:pPr>
            <a:r>
              <a:rPr lang="fi-FI" dirty="0" smtClean="0"/>
              <a:t>Lääkitys</a:t>
            </a:r>
          </a:p>
          <a:p>
            <a:pPr lvl="1" eaLnBrk="1" hangingPunct="1">
              <a:defRPr/>
            </a:pPr>
            <a:r>
              <a:rPr lang="fi-FI" dirty="0" smtClean="0"/>
              <a:t>Toimintakyky ja oireet</a:t>
            </a:r>
          </a:p>
          <a:p>
            <a:pPr lvl="1" eaLnBrk="1" hangingPunct="1">
              <a:defRPr/>
            </a:pPr>
            <a:r>
              <a:rPr lang="fi-FI" dirty="0" smtClean="0"/>
              <a:t>Taustatietoja</a:t>
            </a:r>
          </a:p>
          <a:p>
            <a:pPr eaLnBrk="1" hangingPunct="1">
              <a:defRPr/>
            </a:pPr>
            <a:r>
              <a:rPr lang="fi-FI" dirty="0" smtClean="0"/>
              <a:t>Runsaasti tietoa myös rekistereistä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mtClean="0"/>
              <a:t>Mitä tutkitaan?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i-FI" sz="2800" dirty="0" smtClean="0"/>
              <a:t>Skitsofrenian ja muiden psykoosien riskitekijöitä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fi-FI" sz="2400" dirty="0" smtClean="0"/>
              <a:t>Sukurasitus, synnytyskomplikaatiot, lapsuuden kehitys, koulumenestys, </a:t>
            </a:r>
            <a:r>
              <a:rPr lang="fi-FI" sz="2400" dirty="0" smtClean="0"/>
              <a:t>päihteet?</a:t>
            </a:r>
            <a:endParaRPr lang="fi-FI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fi-FI" sz="2800" dirty="0" smtClean="0"/>
              <a:t>Psykoosiin liittyvät piirteet/oireet väestössä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sz="2800" dirty="0" smtClean="0"/>
              <a:t>Somaattinen ja psykiatrinen oheissairastavuus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sz="2800" dirty="0" smtClean="0"/>
              <a:t>Aivojen toiminta ja rakenteet, kognitio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sz="2800" dirty="0" smtClean="0"/>
              <a:t>Lääkitys ja hoitohistoria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sz="2800" dirty="0" smtClean="0"/>
              <a:t>Ennuste ja taudinkulku: työssäkäynti, eläke, toimintakyky, oireet, elämänlaatu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sz="2800" dirty="0" err="1" smtClean="0"/>
              <a:t>Itsetuhoisuus</a:t>
            </a:r>
            <a:r>
              <a:rPr lang="fi-FI" sz="2800" dirty="0" smtClean="0"/>
              <a:t>, kuolleisuus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sz="2800" dirty="0" smtClean="0"/>
              <a:t>Jne.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6468804" y="6280666"/>
            <a:ext cx="2423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fi-FI" dirty="0" err="1" smtClean="0"/>
              <a:t>Sch</a:t>
            </a:r>
            <a:r>
              <a:rPr lang="fi-FI" dirty="0" smtClean="0"/>
              <a:t> </a:t>
            </a:r>
            <a:r>
              <a:rPr lang="fi-FI" dirty="0" err="1" smtClean="0"/>
              <a:t>Res</a:t>
            </a:r>
            <a:r>
              <a:rPr lang="fi-FI" dirty="0" smtClean="0"/>
              <a:t> 2013; 145:56-62.</a:t>
            </a:r>
            <a:endParaRPr lang="fi-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17" y="1676400"/>
            <a:ext cx="8630979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17" y="381000"/>
            <a:ext cx="8638458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8169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0752"/>
            <a:ext cx="8816975" cy="442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6248400" y="6410325"/>
            <a:ext cx="29326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fi-FI" dirty="0" err="1" smtClean="0"/>
              <a:t>Eur</a:t>
            </a:r>
            <a:r>
              <a:rPr lang="fi-FI" dirty="0" smtClean="0"/>
              <a:t> </a:t>
            </a:r>
            <a:r>
              <a:rPr lang="fi-FI" dirty="0" err="1" smtClean="0"/>
              <a:t>Psychiatry</a:t>
            </a:r>
            <a:r>
              <a:rPr lang="fi-FI" dirty="0" smtClean="0"/>
              <a:t> 2013; 28:53-58.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26" y="2286000"/>
            <a:ext cx="8857150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26" y="152400"/>
            <a:ext cx="88285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477000" y="6221968"/>
            <a:ext cx="23467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fi-FI" dirty="0" err="1" smtClean="0"/>
              <a:t>Eur</a:t>
            </a:r>
            <a:r>
              <a:rPr lang="fi-FI" dirty="0" smtClean="0"/>
              <a:t> </a:t>
            </a:r>
            <a:r>
              <a:rPr lang="fi-FI" dirty="0" err="1" smtClean="0"/>
              <a:t>Psychiatry</a:t>
            </a:r>
            <a:r>
              <a:rPr lang="fi-FI" dirty="0" smtClean="0"/>
              <a:t>  in </a:t>
            </a:r>
            <a:r>
              <a:rPr lang="fi-FI" dirty="0" err="1" smtClean="0"/>
              <a:t>press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3196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/>
            <a:fld id="{E321F2F8-6F61-40CC-96EC-0B2E036BCF0D}" type="slidenum">
              <a:rPr lang="fi-FI" sz="1400">
                <a:latin typeface="Arial" charset="0"/>
                <a:cs typeface="Arial" charset="0"/>
              </a:rPr>
              <a:pPr algn="r" eaLnBrk="1" hangingPunct="1"/>
              <a:t>8</a:t>
            </a:fld>
            <a:endParaRPr lang="fi-FI" sz="1400">
              <a:latin typeface="Arial" charset="0"/>
              <a:cs typeface="Arial" charset="0"/>
            </a:endParaRP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504825" y="0"/>
            <a:ext cx="838835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fi-FI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Pohjois-Suomen 1986 syntymäkohortti</a:t>
            </a:r>
          </a:p>
        </p:txBody>
      </p:sp>
      <p:sp>
        <p:nvSpPr>
          <p:cNvPr id="9220" name="Rectangle 12"/>
          <p:cNvSpPr>
            <a:spLocks noChangeArrowheads="1"/>
          </p:cNvSpPr>
          <p:nvPr/>
        </p:nvSpPr>
        <p:spPr bwMode="auto">
          <a:xfrm>
            <a:off x="4427538" y="6092825"/>
            <a:ext cx="3529012" cy="46230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kumimoji="1" lang="fi-FI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http://www.oulu.fi/nfbc/</a:t>
            </a:r>
            <a:endParaRPr kumimoji="1" lang="en-GB" sz="24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295400" y="1143000"/>
            <a:ext cx="7058025" cy="4537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Laskettu aika 1.7.1985-30.6.1986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Elossa syntyi 9432 lasta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7-8 </a:t>
            </a:r>
            <a:r>
              <a:rPr lang="fi-FI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vuotiaana</a:t>
            </a: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kyselylomakkeita opettajille ja vanhemmille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15-16 </a:t>
            </a:r>
            <a:r>
              <a:rPr lang="fi-FI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vuotiaana</a:t>
            </a: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kyselylomakkeita ja kliininen tutkimus lapsille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Runsaasti rekisteritietoa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Psykoositutkimus 23-vuotiaana (MRI, kognitio, haastattelu, lomakkeet)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Rot="1" noChangeArrowheads="1"/>
          </p:cNvSpPr>
          <p:nvPr/>
        </p:nvSpPr>
        <p:spPr bwMode="auto">
          <a:xfrm>
            <a:off x="609600" y="457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fi-FI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Mitä tutkitaan?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Psykoosien esioireita ja riskitekijöitä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Sukurasitus, synnytyskomplikaatiot, lapsuuden kehitys, koulumenestys, päihteet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Psykoosiin liittyvät esioireet väestössä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Lapsuuden muut psykiatriset sairaudet (esim. ADHD, käyttäytyminen, mieliala)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Somaattinen oheissairastavuus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fi-FI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Aivojen rakenteet ja kognitio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880</TotalTime>
  <Words>431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Stream</vt:lpstr>
      <vt:lpstr>Pohjois-Suomen syntymäkohortit  - Psykoositutkimukset </vt:lpstr>
      <vt:lpstr>PowerPoint Presentation</vt:lpstr>
      <vt:lpstr>Skitsofrenia ja muut psykoosit</vt:lpstr>
      <vt:lpstr>Mitä tutkitaan?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Syventävät työt ja väitöstutkimukset</vt:lpstr>
      <vt:lpstr>Muita tutkimusaiheita</vt:lpstr>
      <vt:lpstr>Kohortin psykoositutkijat</vt:lpstr>
    </vt:vector>
  </TitlesOfParts>
  <Company>oulun yliopisto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DUP, MRI and outcome</dc:title>
  <dc:creator>Tutkija</dc:creator>
  <cp:lastModifiedBy>Jouko Miettunen</cp:lastModifiedBy>
  <cp:revision>71</cp:revision>
  <dcterms:created xsi:type="dcterms:W3CDTF">2009-11-02T11:01:16Z</dcterms:created>
  <dcterms:modified xsi:type="dcterms:W3CDTF">2014-01-20T10:46:45Z</dcterms:modified>
</cp:coreProperties>
</file>